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113" d="100"/>
          <a:sy n="113" d="100"/>
        </p:scale>
        <p:origin x="2496" y="480"/>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2286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447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and m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i="1">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i="1">
                        <a:solidFill>
                          <a:schemeClr val="tx2"/>
                        </a:solidFill>
                        <a:latin typeface="Cambria Math" panose="02040503050406030204" pitchFamily="18" charset="0"/>
                        <a:cs typeface="Calibri" panose="020F0502020204030204" pitchFamily="34" charset="0"/>
                        <a:sym typeface="Symbol" pitchFamily="18" charset="2"/>
                      </a:rPr>
                      <m:t>𝑅</m:t>
                    </m:r>
                    <m:r>
                      <a:rPr lang="en-US" sz="2000" i="1">
                        <a:solidFill>
                          <a:schemeClr val="tx2"/>
                        </a:solidFill>
                        <a:latin typeface="Cambria Math" panose="02040503050406030204" pitchFamily="18" charset="0"/>
                        <a:cs typeface="Calibri" panose="020F0502020204030204" pitchFamily="34" charset="0"/>
                        <a:sym typeface="Symbol" pitchFamily="18" charset="2"/>
                      </a:rPr>
                      <m:t> </m:t>
                    </m:r>
                    <m:d>
                      <m:dPr>
                        <m:ctrlPr>
                          <a:rPr lang="en-US" sz="2000" i="1">
                            <a:solidFill>
                              <a:schemeClr val="tx2"/>
                            </a:solidFill>
                            <a:latin typeface="Cambria Math" panose="02040503050406030204" pitchFamily="18" charset="0"/>
                            <a:cs typeface="Calibri" panose="020F0502020204030204" pitchFamily="34" charset="0"/>
                            <a:sym typeface="Symbol" pitchFamily="18" charset="2"/>
                          </a:rPr>
                        </m:ctrlPr>
                      </m:dPr>
                      <m:e>
                        <m:r>
                          <a:rPr lang="en-US" sz="2000" i="1">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a:solidFill>
                              <a:schemeClr val="tx2"/>
                            </a:solidFill>
                            <a:latin typeface="Cambria Math" panose="02040503050406030204" pitchFamily="18" charset="0"/>
                            <a:cs typeface="Calibri" panose="020F0502020204030204" pitchFamily="34" charset="0"/>
                            <a:sym typeface="Symbol" pitchFamily="18" charset="2"/>
                          </a:rPr>
                          <m:t> </m:t>
                        </m:r>
                        <m:r>
                          <a:rPr lang="en-US" sz="2000" i="1">
                            <a:solidFill>
                              <a:schemeClr val="tx2"/>
                            </a:solidFill>
                            <a:latin typeface="Cambria Math" panose="02040503050406030204" pitchFamily="18" charset="0"/>
                            <a:cs typeface="Calibri" panose="020F0502020204030204" pitchFamily="34" charset="0"/>
                            <a:sym typeface="Symbol" pitchFamily="18" charset="2"/>
                          </a:rPr>
                          <m:t>𝑚</m:t>
                        </m:r>
                      </m:e>
                    </m:d>
                    <m:r>
                      <a:rPr lang="en-US" sz="2000" i="1">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xmlns:a14="http://schemas.microsoft.com/office/drawing/2010/main">
        <mc:Choice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is a “strong prime” if</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𝑠</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oMath>
                </a14:m>
                <a:r>
                  <a:rPr lang="en-US" sz="2000" dirty="0">
                    <a:latin typeface="Calibri" panose="020F0502020204030204" pitchFamily="34" charset="0"/>
                    <a:cs typeface="Calibri" panose="020F0502020204030204" pitchFamily="34" charset="0"/>
                  </a:rPr>
                  <a: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should not be near the ratio of two small integers</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xmlns="">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&lt;2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&lt;1/3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𝑛</m:t>
                        </m:r>
                      </m:e>
                      <m:sup>
                        <m:r>
                          <a:rPr lang="en-US" sz="2000" b="0" i="1" dirty="0" smtClean="0">
                            <a:latin typeface="Cambria Math" panose="02040503050406030204" pitchFamily="18" charset="0"/>
                            <a:cs typeface="Calibri" panose="020F0502020204030204" pitchFamily="34" charset="0"/>
                          </a:rPr>
                          <m:t>1/4</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oMath>
                </a14:m>
                <a:r>
                  <a:rPr lang="en-US" sz="2000" dirty="0">
                    <a:latin typeface="Calibri" panose="020F0502020204030204" pitchFamily="34" charset="0"/>
                    <a:cs typeface="Calibri" panose="020F0502020204030204" pitchFamily="34" charset="0"/>
                  </a:rPr>
                  <a:t>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006"/>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m:rPr>
                        <m:sty m:val="p"/>
                      </m:rPr>
                      <a:rPr lang="en-US" sz="2400" i="1" dirty="0">
                        <a:latin typeface="Cambria Math" panose="02040503050406030204" pitchFamily="18" charset="0"/>
                        <a:cs typeface="Calibri" panose="020F0502020204030204" pitchFamily="34" charset="0"/>
                      </a:rPr>
                      <m:t>ln</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is number of primes up to</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r>
                      <a:rPr lang="en-US" sz="240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baseline="30000" dirty="0" err="1">
                        <a:latin typeface="Cambria Math" panose="02040503050406030204" pitchFamily="18" charset="0"/>
                        <a:cs typeface="Calibri" panose="020F0502020204030204" pitchFamily="34" charset="0"/>
                      </a:rPr>
                      <m:t>𝑒</m:t>
                    </m:r>
                  </m:oMath>
                </a14:m>
                <a:r>
                  <a:rPr lang="en-US" sz="2000" dirty="0">
                    <a:latin typeface="Calibri" panose="020F0502020204030204" pitchFamily="34" charset="0"/>
                    <a:cs typeface="Calibri" panose="020F0502020204030204" pitchFamily="34" charset="0"/>
                  </a:rPr>
                  <a:t>, largest power of q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thus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 y="2141908"/>
                <a:ext cx="6602404"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 y="2141908"/>
                <a:ext cx="6602404" cy="3801692"/>
              </a:xfrm>
              <a:blipFill>
                <a:blip r:embed="rId3"/>
                <a:stretch>
                  <a:fillRect l="-1152" t="-1661" r="-11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30927"/>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7429</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Pick a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small primes.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={−1,2,3,5,7</m:t>
                    </m:r>
                  </m:oMath>
                </a14:m>
                <a:r>
                  <a:rPr lang="en-US" sz="2000" dirty="0">
                    <a:latin typeface="Calibri" panose="020F0502020204030204" pitchFamily="34" charset="0"/>
                    <a:cs typeface="Calibri" panose="020F0502020204030204" pitchFamily="34" charset="0"/>
                  </a:rPr>
                  <a:t>}.  A number is “B-smooth” if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+86)</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small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−3</m:t>
                        </m:r>
                      </m:e>
                    </m:d>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=6889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1</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87</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40=</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2</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88</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15=</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87</m:t>
                    </m:r>
                    <m:r>
                      <a:rPr lang="en-US" sz="2000" b="0" i="1" smtClean="0">
                        <a:latin typeface="Cambria Math" panose="02040503050406030204" pitchFamily="18" charset="0"/>
                        <a:ea typeface="Cambria Math" panose="02040503050406030204" pitchFamily="18" charset="0"/>
                        <a:cs typeface="Calibri" panose="020F0502020204030204" pitchFamily="34" charset="0"/>
                      </a:rPr>
                      <m:t>∙88−</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7429,17</m:t>
                        </m:r>
                      </m:e>
                    </m:d>
                    <m:r>
                      <a:rPr lang="en-US" sz="2000" b="0" i="1" smtClean="0">
                        <a:latin typeface="Cambria Math" panose="02040503050406030204" pitchFamily="18" charset="0"/>
                        <a:cs typeface="Calibri" panose="020F0502020204030204" pitchFamily="34" charset="0"/>
                      </a:rPr>
                      <m:t>=17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endParaRPr lang="en-US" sz="2000" dirty="0">
                  <a:latin typeface="Calibri" panose="020F0502020204030204" pitchFamily="34" charset="0"/>
                  <a:cs typeface="Calibri" panose="020F0502020204030204" pitchFamily="34" charset="0"/>
                </a:endParaRP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30927"/>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1800" dirty="0">
                    <a:latin typeface="Calibri" panose="020F0502020204030204" pitchFamily="34" charset="0"/>
                    <a:cs typeface="Calibri" panose="020F0502020204030204" pitchFamily="34" charset="0"/>
                  </a:rPr>
                  <a:t>If we have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&gt;</m:t>
                    </m:r>
                    <m:r>
                      <a:rPr lang="en-US" sz="1800" i="1" dirty="0" smtClean="0">
                        <a:latin typeface="Cambria Math" panose="02040503050406030204" pitchFamily="18" charset="0"/>
                        <a:cs typeface="Calibri" panose="020F0502020204030204" pitchFamily="34" charset="0"/>
                      </a:rPr>
                      <m:t>𝑘</m:t>
                    </m:r>
                  </m:oMath>
                </a14:m>
                <a:r>
                  <a:rPr lang="en-US" sz="18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(0),</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a:rPr>
                      <m:t> 0, 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oMath>
                </a14:m>
                <a:endParaRPr lang="en-US" sz="2000" baseline="-25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(0),</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(2),</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sym typeface="Wingdings"/>
                      </a:rPr>
                      <m:t> 0, 0,</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Solutions are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(0,0), (1,1).</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866900"/>
                <a:ext cx="8610600" cy="41529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866900"/>
                <a:ext cx="8610600" cy="4152900"/>
              </a:xfrm>
              <a:blipFill>
                <a:blip r:embed="rId2"/>
                <a:stretch>
                  <a:fillRect l="-885" t="-608" r="-1180"/>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every factor in interval is some multiple 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5725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𝑄</m:t>
                    </m:r>
                  </m:oMath>
                </a14:m>
                <a:r>
                  <a:rPr lang="en-US" sz="2000" dirty="0">
                    <a:latin typeface="Calibri" panose="020F0502020204030204" pitchFamily="34" charset="0"/>
                    <a:cs typeface="Calibri" panose="020F0502020204030204" pitchFamily="34" charset="0"/>
                  </a:rPr>
                  <a:t> is the identity </a:t>
                </a:r>
                <a14:m>
                  <m:oMath xmlns:m="http://schemas.openxmlformats.org/officeDocument/2006/math">
                    <m:r>
                      <a:rPr lang="en-US" sz="2000" i="1" dirty="0" smtClean="0">
                        <a:latin typeface="Cambria Math" panose="02040503050406030204" pitchFamily="18" charset="0"/>
                        <a:cs typeface="Calibri" panose="020F0502020204030204" pitchFamily="34" charset="0"/>
                      </a:rPr>
                      <m:t>(0:1:0)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third coordinate,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𝑧</m:t>
                    </m:r>
                  </m:oMath>
                </a14:m>
                <a:r>
                  <a:rPr lang="en-US" sz="2000" dirty="0">
                    <a:latin typeface="Calibri" panose="020F0502020204030204" pitchFamily="34" charset="0"/>
                    <a:cs typeface="Calibri" panose="020F0502020204030204" pitchFamily="34" charset="0"/>
                  </a:rPr>
                  <a:t>, is </a:t>
                </a:r>
                <a14:m>
                  <m:oMath xmlns:m="http://schemas.openxmlformats.org/officeDocument/2006/math">
                    <m:r>
                      <a:rPr lang="en-US" sz="2000" i="1" dirty="0" smtClean="0">
                        <a:latin typeface="Cambria Math" panose="02040503050406030204" pitchFamily="18" charset="0"/>
                        <a:cs typeface="Calibri" panose="020F0502020204030204" pitchFamily="34" charset="0"/>
                      </a:rPr>
                      <m:t>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Now check to see if the difference of two points (for different k) have last coordinates: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572500" cy="4800600"/>
              </a:xfrm>
              <a:blipFill>
                <a:blip r:embed="rId2"/>
                <a:stretch>
                  <a:fillRect l="-591" t="-1587" r="-886" b="-2381"/>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mc:AlternateContent xmlns:mc="http://schemas.openxmlformats.org/markup-compatibility/2006" xmlns:a14="http://schemas.microsoft.com/office/drawing/2010/main">
        <mc:Choice Requires="a14">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𝑝𝑖</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𝑐𝑖</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𝑖</m:t>
                    </m:r>
                    <m:r>
                      <a:rPr lang="en-US" sz="2400" i="1" dirty="0">
                        <a:latin typeface="Cambria Math" panose="02040503050406030204" pitchFamily="18" charset="0"/>
                        <a:cs typeface="Calibri" panose="020F0502020204030204" pitchFamily="34" charset="0"/>
                      </a:rPr>
                      <m:t>= 1, 2,…,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one can produce product pairs like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mc:Choice>
        <mc:Fallback xmlns="">
          <p:sp>
            <p:nvSpPr>
              <p:cNvPr id="76805" name="Rectangle 3"/>
              <p:cNvSpPr>
                <a:spLocks noGrp="1" noRot="1" noChangeAspect="1" noMove="1" noResize="1" noEditPoints="1" noAdjustHandles="1" noChangeArrowheads="1" noChangeShapeType="1" noTextEdit="1"/>
              </p:cNvSpPr>
              <p:nvPr>
                <p:ph type="body" idx="1"/>
              </p:nvPr>
            </p:nvSpPr>
            <p:spPr>
              <a:xfrm>
                <a:off x="685800" y="2133600"/>
                <a:ext cx="7772400" cy="4114800"/>
              </a:xfrm>
              <a:blipFill>
                <a:blip r:embed="rId2"/>
                <a:stretch>
                  <a:fillRect l="-1305" t="-1538" r="-1142"/>
                </a:stretch>
              </a:blipFill>
            </p:spPr>
            <p:txBody>
              <a:bodyPr/>
              <a:lstStyle/>
              <a:p>
                <a:r>
                  <a:rPr 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General case - Tonelli-Shanks</a:t>
            </a:r>
          </a:p>
        </p:txBody>
      </p:sp>
      <mc:AlternateContent xmlns:mc="http://schemas.openxmlformats.org/markup-compatibility/2006">
        <mc:Choice xmlns:a14="http://schemas.microsoft.com/office/drawing/2010/main" Requires="a14">
          <p:sp>
            <p:nvSpPr>
              <p:cNvPr id="89093" name="Rectangle 3"/>
              <p:cNvSpPr>
                <a:spLocks noGrp="1" noChangeArrowheads="1"/>
              </p:cNvSpPr>
              <p:nvPr>
                <p:ph type="body" idx="1"/>
              </p:nvPr>
            </p:nvSpPr>
            <p:spPr>
              <a:xfrm>
                <a:off x="190500" y="1662545"/>
                <a:ext cx="8763000" cy="4509655"/>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18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Note </a:t>
                </a:r>
                <a14:m>
                  <m:oMath xmlns:m="http://schemas.openxmlformats.org/officeDocument/2006/math">
                    <m:r>
                      <a:rPr lang="en-US" sz="1800" b="0" i="1" smtClean="0">
                        <a:latin typeface="Cambria Math" panose="02040503050406030204" pitchFamily="18" charset="0"/>
                        <a:cs typeface="Calibri" panose="020F0502020204030204" pitchFamily="34" charset="0"/>
                      </a:rPr>
                      <m:t>𝑧</m:t>
                    </m:r>
                  </m:oMath>
                </a14:m>
                <a:r>
                  <a:rPr lang="en-US" sz="1800" dirty="0">
                    <a:latin typeface="Calibri" panose="020F0502020204030204" pitchFamily="34" charset="0"/>
                    <a:cs typeface="Calibri" panose="020F0502020204030204" pitchFamily="34" charset="0"/>
                  </a:rPr>
                  <a:t> is a generator of Sylow 2-subgroup of  </a:t>
                </a: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sSub>
                          <m:sSubPr>
                            <m:ctrlPr>
                              <a:rPr lang="en-US" sz="1800" i="1" smtClean="0">
                                <a:latin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1800" b="0" i="1" smtClean="0">
                                <a:latin typeface="Cambria Math" panose="02040503050406030204" pitchFamily="18" charset="0"/>
                                <a:cs typeface="Calibri" panose="020F0502020204030204" pitchFamily="34" charset="0"/>
                              </a:rPr>
                              <m:t>𝑝</m:t>
                            </m:r>
                          </m:sub>
                        </m:sSub>
                      </m:e>
                      <m:sup>
                        <m:r>
                          <a:rPr lang="en-US" sz="1800" b="0" i="1" smtClean="0">
                            <a:latin typeface="Cambria Math" panose="02040503050406030204" pitchFamily="18" charset="0"/>
                            <a:cs typeface="Calibri" panose="020F0502020204030204" pitchFamily="34" charset="0"/>
                          </a:rPr>
                          <m:t>∗</m:t>
                        </m:r>
                      </m:sup>
                    </m:sSup>
                    <m:r>
                      <a:rPr lang="en-US" sz="1800" b="0" i="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𝑧</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𝑒</m:t>
                            </m:r>
                          </m:sup>
                        </m:sSup>
                      </m:sup>
                    </m:sSup>
                    <m:r>
                      <a:rPr lang="en-US" sz="1800" b="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At this point,  </a:t>
                </a:r>
                <a14:m>
                  <m:oMath xmlns:m="http://schemas.openxmlformats.org/officeDocument/2006/math">
                    <m:r>
                      <a:rPr lang="en-US" sz="1800" b="0" i="1" smtClean="0">
                        <a:latin typeface="Cambria Math" panose="02040503050406030204" pitchFamily="18" charset="0"/>
                        <a:cs typeface="Calibri" panose="020F0502020204030204" pitchFamily="34" charset="0"/>
                      </a:rPr>
                      <m:t>𝑎𝑏</m:t>
                    </m:r>
                    <m:r>
                      <a:rPr lang="en-US" sz="1800" b="0" i="1" smtClean="0">
                        <a:latin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𝑚𝑜𝑑</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𝑝</m:t>
                    </m:r>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𝑦</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𝑏</m:t>
                        </m:r>
                      </m:e>
                      <m:sup>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sup>
                    </m:sSup>
                    <m:r>
                      <a:rPr lang="en-US" sz="1800" b="0" i="1" dirty="0" smtClean="0">
                        <a:latin typeface="Cambria Math" panose="02040503050406030204" pitchFamily="18" charset="0"/>
                        <a:cs typeface="Calibri" panose="020F0502020204030204" pitchFamily="34" charset="0"/>
                      </a:rPr>
                      <m:t>=1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0" dirty="0"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00100" lvl="2" indent="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e>
                    </m:d>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d>
                      <m:dPr>
                        <m:ctrlPr>
                          <a:rPr lang="en-US" sz="1800" b="0" i="1" dirty="0" smtClean="0">
                            <a:latin typeface="Cambria Math" panose="02040503050406030204" pitchFamily="18" charset="0"/>
                            <a:cs typeface="Calibri" panose="020F0502020204030204" pitchFamily="34" charset="0"/>
                          </a:rPr>
                        </m:ctrlPr>
                      </m:dPr>
                      <m:e>
                        <m:r>
                          <a:rPr lang="en-US" sz="1800" b="0" i="1" dirty="0" smtClean="0">
                            <a:latin typeface="Cambria Math" panose="02040503050406030204" pitchFamily="18" charset="0"/>
                            <a:cs typeface="Calibri" panose="020F0502020204030204" pitchFamily="34" charset="0"/>
                          </a:rPr>
                          <m:t>𝑚𝑜𝑑</m:t>
                        </m:r>
                        <m:r>
                          <a:rPr lang="en-US" sz="1800" b="0" i="1" dirty="0" smtClean="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𝑝</m:t>
                        </m:r>
                      </m:e>
                    </m:d>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oMath>
                </a14:m>
                <a:endParaRPr lang="en-US" sz="1800" i="1" dirty="0">
                  <a:latin typeface="Cambria Math" panose="02040503050406030204" pitchFamily="18" charset="0"/>
                  <a:cs typeface="Calibri" panose="020F0502020204030204" pitchFamily="34" charset="0"/>
                </a:endParaRPr>
              </a:p>
              <a:p>
                <a:pPr marL="400050" lvl="1" indent="0">
                  <a:spcBef>
                    <a:spcPts val="200"/>
                  </a:spcBef>
                  <a:buNone/>
                </a:pPr>
                <a:r>
                  <a:rPr lang="en-US" sz="1800" dirty="0">
                    <a:latin typeface="Cambria Math" panose="02040503050406030204" pitchFamily="18" charset="0"/>
                    <a:cs typeface="Calibri" panose="020F0502020204030204" pitchFamily="34" charset="0"/>
                  </a:rPr>
                  <a:t>         go to 3</a:t>
                </a:r>
              </a:p>
            </p:txBody>
          </p:sp>
        </mc:Choice>
        <mc:Fallback>
          <p:sp>
            <p:nvSpPr>
              <p:cNvPr id="89093" name="Rectangle 3"/>
              <p:cNvSpPr>
                <a:spLocks noGrp="1" noRot="1" noChangeAspect="1" noMove="1" noResize="1" noEditPoints="1" noAdjustHandles="1" noChangeArrowheads="1" noChangeShapeType="1" noTextEdit="1"/>
              </p:cNvSpPr>
              <p:nvPr>
                <p:ph type="body" idx="1"/>
              </p:nvPr>
            </p:nvSpPr>
            <p:spPr>
              <a:xfrm>
                <a:off x="190500" y="1662545"/>
                <a:ext cx="8763000" cy="4509655"/>
              </a:xfrm>
              <a:blipFill>
                <a:blip r:embed="rId2"/>
                <a:stretch>
                  <a:fillRect l="-578" t="-84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e>
                    </m:d>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is a generator.</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3</m:t>
                        </m:r>
                      </m:sup>
                    </m:sSup>
                    <m:r>
                      <a:rPr lang="en-US" sz="200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𝑞</m:t>
                    </m:r>
                    <m:r>
                      <a:rPr lang="en-US" sz="2000" b="0" i="1" dirty="0" smtClean="0">
                        <a:latin typeface="Cambria Math" panose="02040503050406030204" pitchFamily="18" charset="0"/>
                        <a:cs typeface="Calibri" panose="020F0502020204030204" pitchFamily="34" charset="0"/>
                      </a:rPr>
                      <m:t>=5.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m:t>
                        </m:r>
                      </m:e>
                      <m:sup>
                        <m:r>
                          <a:rPr lang="en-US" sz="2000" b="0" i="1" dirty="0" smtClean="0">
                            <a:latin typeface="Cambria Math" panose="02040503050406030204" pitchFamily="18" charset="0"/>
                            <a:cs typeface="Calibri" panose="020F0502020204030204" pitchFamily="34" charset="0"/>
                          </a:rPr>
                          <m:t>5</m:t>
                        </m:r>
                      </m:sup>
                    </m:sSup>
                    <m:r>
                      <a:rPr lang="en-US" sz="200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370840">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m:</a:t>
                          </a:r>
                        </a:p>
                        <a:p>
                          <a:pPr algn="r"/>
                          <a:r>
                            <a:rPr lang="en-US" dirty="0">
                              <a:solidFill>
                                <a:schemeClr val="tx1"/>
                              </a:solidFill>
                              <a:latin typeface="Calibri" panose="020F0502020204030204" pitchFamily="34" charset="0"/>
                              <a:cs typeface="Calibri" panose="020F0502020204030204" pitchFamily="34" charset="0"/>
                            </a:rPr>
                            <a:t>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𝒃</m:t>
                                  </m:r>
                                </m:e>
                                <m:sup>
                                  <m:sSup>
                                    <m:sSupPr>
                                      <m:ctrlPr>
                                        <a:rPr lang="en-US"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𝟐</m:t>
                                      </m:r>
                                    </m:e>
                                    <m:sup>
                                      <m:r>
                                        <a:rPr lang="en-US" b="1" i="1" smtClean="0">
                                          <a:solidFill>
                                            <a:schemeClr val="tx1"/>
                                          </a:solidFill>
                                          <a:latin typeface="Cambria Math" panose="02040503050406030204" pitchFamily="18" charset="0"/>
                                          <a:cs typeface="Calibri" panose="020F0502020204030204" pitchFamily="34" charset="0"/>
                                        </a:rPr>
                                        <m:t>𝒎</m:t>
                                      </m:r>
                                    </m:sup>
                                  </m:sSup>
                                </m:sup>
                              </m:sSup>
                              <m:r>
                                <a:rPr lang="en-US" b="1" i="1" smtClean="0">
                                  <a:solidFill>
                                    <a:schemeClr val="tx1"/>
                                  </a:solidFill>
                                  <a:latin typeface="Cambria Math" panose="02040503050406030204" pitchFamily="18" charset="0"/>
                                  <a:cs typeface="Calibri" panose="020F0502020204030204" pitchFamily="34" charset="0"/>
                                </a:rPr>
                                <m:t>=</m:t>
                              </m:r>
                              <m:r>
                                <a:rPr lang="en-US" b="0" i="1" smtClean="0">
                                  <a:solidFill>
                                    <a:schemeClr val="tx1"/>
                                  </a:solidFill>
                                  <a:latin typeface="Cambria Math" panose="02040503050406030204" pitchFamily="18" charset="0"/>
                                  <a:cs typeface="Calibri" panose="020F0502020204030204" pitchFamily="34" charset="0"/>
                                </a:rPr>
                                <m:t>1</m:t>
                              </m:r>
                            </m:oMath>
                          </a14:m>
                          <a:endParaRPr lang="en-US" b="0" dirty="0">
                            <a:solidFill>
                              <a:schemeClr val="tx1"/>
                            </a:solidFill>
                            <a:latin typeface="Calibri" panose="020F0502020204030204" pitchFamily="34" charset="0"/>
                            <a:cs typeface="Calibri" panose="020F0502020204030204" pitchFamily="34" charset="0"/>
                          </a:endParaRPr>
                        </a:p>
                      </a:txBody>
                      <a:tcPr marL="0" marR="0" marT="0"/>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dirty="0">
                              <a:solidFill>
                                <a:schemeClr val="tx1"/>
                              </a:solidFill>
                              <a:cs typeface="Calibri" panose="020F0502020204030204" pitchFamily="34" charset="0"/>
                            </a:rPr>
                            <a:t>r</a:t>
                          </a:r>
                        </a:p>
                      </a:txBody>
                      <a:tcPr/>
                    </a:tc>
                    <a:tc>
                      <a:txBody>
                        <a:bodyPr/>
                        <a:lstStyle/>
                        <a:p>
                          <a:pPr lvl="1" algn="just"/>
                          <a14:m>
                            <m:oMathPara xmlns:m="http://schemas.openxmlformats.org/officeDocument/2006/math">
                              <m:oMathParaPr>
                                <m:jc m:val="right"/>
                              </m:oMathParaPr>
                              <m:oMath xmlns:m="http://schemas.openxmlformats.org/officeDocument/2006/math">
                                <m:r>
                                  <m:rPr>
                                    <m:sty m:val="p"/>
                                  </m:rPr>
                                  <a:rPr lang="en-US" b="1" i="1" smtClean="0">
                                    <a:solidFill>
                                      <a:schemeClr val="tx1"/>
                                    </a:solidFill>
                                    <a:latin typeface="Cambria Math" panose="02040503050406030204" pitchFamily="18" charset="0"/>
                                    <a:cs typeface="Calibri" panose="020F0502020204030204" pitchFamily="34" charset="0"/>
                                  </a:rPr>
                                  <m:t>x</m:t>
                                </m:r>
                                <m:r>
                                  <a:rPr lang="en-US" b="1" i="1" smtClean="0">
                                    <a:solidFill>
                                      <a:schemeClr val="tx1"/>
                                    </a:solidFill>
                                    <a:latin typeface="Cambria Math" panose="02040503050406030204" pitchFamily="18" charset="0"/>
                                    <a:cs typeface="Calibri" panose="020F0502020204030204" pitchFamily="34" charset="0"/>
                                  </a:rPr>
                                  <m:t>=</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𝒂</m:t>
                                    </m:r>
                                  </m:e>
                                  <m:sup>
                                    <m:f>
                                      <m:fPr>
                                        <m:ctrlPr>
                                          <a:rPr lang="en-US" b="1" i="1" smtClean="0">
                                            <a:solidFill>
                                              <a:schemeClr val="tx1"/>
                                            </a:solidFill>
                                            <a:latin typeface="Cambria Math" panose="02040503050406030204" pitchFamily="18" charset="0"/>
                                            <a:cs typeface="Calibri" panose="020F0502020204030204" pitchFamily="34" charset="0"/>
                                          </a:rPr>
                                        </m:ctrlPr>
                                      </m:fPr>
                                      <m:num>
                                        <m:r>
                                          <a:rPr lang="en-US" b="1" i="1" smtClean="0">
                                            <a:solidFill>
                                              <a:schemeClr val="tx1"/>
                                            </a:solidFill>
                                            <a:latin typeface="Cambria Math" panose="02040503050406030204" pitchFamily="18" charset="0"/>
                                            <a:cs typeface="Calibri" panose="020F0502020204030204" pitchFamily="34" charset="0"/>
                                          </a:rPr>
                                          <m:t>𝒒</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𝟏</m:t>
                                        </m:r>
                                      </m:num>
                                      <m:den>
                                        <m:r>
                                          <a:rPr lang="en-US" b="1" i="1" smtClean="0">
                                            <a:solidFill>
                                              <a:schemeClr val="tx1"/>
                                            </a:solidFill>
                                            <a:latin typeface="Cambria Math" panose="02040503050406030204" pitchFamily="18" charset="0"/>
                                            <a:cs typeface="Calibri" panose="020F0502020204030204" pitchFamily="34" charset="0"/>
                                          </a:rPr>
                                          <m:t>𝟐</m:t>
                                        </m:r>
                                      </m:den>
                                    </m:f>
                                  </m:sup>
                                </m:sSup>
                              </m:oMath>
                            </m:oMathPara>
                          </a14:m>
                          <a:endParaRPr lang="en-US" dirty="0">
                            <a:solidFill>
                              <a:schemeClr val="tx1"/>
                            </a:solidFill>
                            <a:latin typeface="Calibri" panose="020F0502020204030204" pitchFamily="34" charset="0"/>
                            <a:cs typeface="Calibri" panose="020F0502020204030204" pitchFamily="34" charset="0"/>
                          </a:endParaRPr>
                        </a:p>
                      </a:txBody>
                      <a:tcPr marL="0" marR="0"/>
                    </a:tc>
                    <a:tc>
                      <a:txBody>
                        <a:bodyPr/>
                        <a:lstStyle/>
                        <a:p>
                          <a:pPr algn="r"/>
                          <a14:m>
                            <m:oMathPara xmlns:m="http://schemas.openxmlformats.org/officeDocument/2006/math">
                              <m:oMathParaPr>
                                <m:jc m:val="right"/>
                              </m:oMathParaPr>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𝒃</m:t>
                                </m:r>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m:t>
                                </m:r>
                                <m:sSup>
                                  <m:sSupPr>
                                    <m:ctrlPr>
                                      <a:rPr lang="en-US" b="1" i="1" smtClean="0">
                                        <a:solidFill>
                                          <a:schemeClr val="tx1"/>
                                        </a:solidFill>
                                        <a:latin typeface="Cambria Math" panose="02040503050406030204" pitchFamily="18" charset="0"/>
                                        <a:cs typeface="Calibri" panose="020F0502020204030204" pitchFamily="34" charset="0"/>
                                      </a:rPr>
                                    </m:ctrlPr>
                                  </m:sSupPr>
                                  <m:e>
                                    <m:r>
                                      <a:rPr lang="en-US" b="1" i="1" smtClean="0">
                                        <a:solidFill>
                                          <a:schemeClr val="tx1"/>
                                        </a:solidFill>
                                        <a:latin typeface="Cambria Math" panose="02040503050406030204" pitchFamily="18" charset="0"/>
                                        <a:cs typeface="Calibri" panose="020F0502020204030204" pitchFamily="34" charset="0"/>
                                      </a:rPr>
                                      <m:t>𝒙</m:t>
                                    </m:r>
                                  </m:e>
                                  <m:sup>
                                    <m:r>
                                      <a:rPr lang="en-US" b="1" i="1" smtClean="0">
                                        <a:solidFill>
                                          <a:schemeClr val="tx1"/>
                                        </a:solidFill>
                                        <a:latin typeface="Cambria Math" panose="02040503050406030204" pitchFamily="18" charset="0"/>
                                        <a:cs typeface="Calibri" panose="020F0502020204030204" pitchFamily="34" charset="0"/>
                                      </a:rPr>
                                      <m:t>𝟐</m:t>
                                    </m:r>
                                  </m:sup>
                                </m:sSup>
                              </m:oMath>
                            </m:oMathPara>
                          </a14:m>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b="1" dirty="0">
                              <a:solidFill>
                                <a:schemeClr val="tx1"/>
                              </a:solidFill>
                              <a:cs typeface="Calibri" panose="020F0502020204030204" pitchFamily="34" charset="0"/>
                            </a:rPr>
                            <a:t>x</a:t>
                          </a: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rPr>
                                <m:t>=</m:t>
                              </m:r>
                              <m:r>
                                <a:rPr lang="en-US" b="1" i="1" smtClean="0">
                                  <a:solidFill>
                                    <a:schemeClr val="tx1"/>
                                  </a:solidFill>
                                  <a:latin typeface="Cambria Math" panose="02040503050406030204" pitchFamily="18" charset="0"/>
                                  <a:cs typeface="Calibri" panose="020F0502020204030204" pitchFamily="34" charset="0"/>
                                </a:rPr>
                                <m:t>𝒂𝒙</m:t>
                              </m:r>
                            </m:oMath>
                          </a14:m>
                          <a:endParaRPr lang="en-US" dirty="0">
                            <a:solidFill>
                              <a:schemeClr val="tx1"/>
                            </a:solidFill>
                            <a:latin typeface="Calibri" panose="020F0502020204030204" pitchFamily="34" charset="0"/>
                            <a:cs typeface="Calibri" panose="020F0502020204030204" pitchFamily="34" charset="0"/>
                          </a:endParaRPr>
                        </a:p>
                      </a:txBody>
                      <a:tcPr marL="0" marR="0"/>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44064126"/>
                  </p:ext>
                </p:extLst>
              </p:nvPr>
            </p:nvGraphicFramePr>
            <p:xfrm>
              <a:off x="838200" y="3061525"/>
              <a:ext cx="6629400" cy="1358075"/>
            </p:xfrm>
            <a:graphic>
              <a:graphicData uri="http://schemas.openxmlformats.org/drawingml/2006/table">
                <a:tbl>
                  <a:tblPr firstRow="1" bandRow="1">
                    <a:tableStyleId>{5C22544A-7EE6-4342-B048-85BDC9FD1C3A}</a:tableStyleId>
                  </a:tblPr>
                  <a:tblGrid>
                    <a:gridCol w="685799">
                      <a:extLst>
                        <a:ext uri="{9D8B030D-6E8A-4147-A177-3AD203B41FA5}">
                          <a16:colId xmlns:a16="http://schemas.microsoft.com/office/drawing/2014/main" val="20000"/>
                        </a:ext>
                      </a:extLst>
                    </a:gridCol>
                    <a:gridCol w="1008381">
                      <a:extLst>
                        <a:ext uri="{9D8B030D-6E8A-4147-A177-3AD203B41FA5}">
                          <a16:colId xmlns:a16="http://schemas.microsoft.com/office/drawing/2014/main" val="20001"/>
                        </a:ext>
                      </a:extLst>
                    </a:gridCol>
                    <a:gridCol w="662940">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1544319">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1">
                      <a:extLst>
                        <a:ext uri="{9D8B030D-6E8A-4147-A177-3AD203B41FA5}">
                          <a16:colId xmlns:a16="http://schemas.microsoft.com/office/drawing/2014/main" val="149431391"/>
                        </a:ext>
                      </a:extLst>
                    </a:gridCol>
                  </a:tblGrid>
                  <a:tr h="616395">
                    <a:tc>
                      <a:txBody>
                        <a:bodyPr/>
                        <a:lstStyle/>
                        <a:p>
                          <a:pPr algn="r"/>
                          <a:r>
                            <a:rPr lang="en-US" dirty="0">
                              <a:solidFill>
                                <a:schemeClr val="tx1"/>
                              </a:solidFill>
                              <a:latin typeface="Calibri" panose="020F0502020204030204" pitchFamily="34" charset="0"/>
                              <a:cs typeface="Calibri" panose="020F0502020204030204" pitchFamily="34" charset="0"/>
                            </a:rPr>
                            <a:t>Step</a:t>
                          </a:r>
                        </a:p>
                      </a:txBody>
                      <a:tcPr/>
                    </a:tc>
                    <a:tc>
                      <a:txBody>
                        <a:bodyPr/>
                        <a:lstStyle/>
                        <a:p>
                          <a:endParaRPr lang="en-US"/>
                        </a:p>
                      </a:txBody>
                      <a:tcPr marL="0" marR="0" marT="0">
                        <a:blipFill>
                          <a:blip r:embed="rId3"/>
                          <a:stretch>
                            <a:fillRect l="-69620" t="-12245" r="-496203" b="-134694"/>
                          </a:stretch>
                        </a:blipFill>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endParaRPr lang="en-US"/>
                        </a:p>
                      </a:txBody>
                      <a:tcPr>
                        <a:blipFill>
                          <a:blip r:embed="rId3"/>
                          <a:stretch>
                            <a:fillRect l="-550000" t="-12245" r="-897059" b="-134694"/>
                          </a:stretch>
                        </a:blipFill>
                      </a:tcPr>
                    </a:tc>
                    <a:tc>
                      <a:txBody>
                        <a:bodyPr/>
                        <a:lstStyle/>
                        <a:p>
                          <a:endParaRPr lang="en-US"/>
                        </a:p>
                      </a:txBody>
                      <a:tcPr marL="0" marR="0">
                        <a:blipFill>
                          <a:blip r:embed="rId3"/>
                          <a:stretch>
                            <a:fillRect l="-181148" t="-12245" r="-150000" b="-134694"/>
                          </a:stretch>
                        </a:blipFill>
                      </a:tcPr>
                    </a:tc>
                    <a:tc>
                      <a:txBody>
                        <a:bodyPr/>
                        <a:lstStyle/>
                        <a:p>
                          <a:endParaRPr lang="en-US"/>
                        </a:p>
                      </a:txBody>
                      <a:tcPr>
                        <a:blipFill>
                          <a:blip r:embed="rId3"/>
                          <a:stretch>
                            <a:fillRect l="-381111" t="-12245" r="-103333" b="-134694"/>
                          </a:stretch>
                        </a:blipFill>
                      </a:tcPr>
                    </a:tc>
                    <a:tc>
                      <a:txBody>
                        <a:bodyPr/>
                        <a:lstStyle/>
                        <a:p>
                          <a:endParaRPr lang="en-US"/>
                        </a:p>
                      </a:txBody>
                      <a:tcPr marL="0" marR="0">
                        <a:blipFill>
                          <a:blip r:embed="rId3"/>
                          <a:stretch>
                            <a:fillRect l="-481111" t="-12245" r="-3333" b="-134694"/>
                          </a:stretch>
                        </a:blipFill>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lvl="1" algn="r"/>
                          <a:r>
                            <a:rPr lang="en-US" dirty="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dirty="0">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tc>
                      <a:txBody>
                        <a:bodyPr/>
                        <a:lstStyle/>
                        <a:p>
                          <a:pPr algn="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847013"/>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m:t>
                    </m:r>
                    <m:sSup>
                      <m:sSupPr>
                        <m:ctrlP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ctrlPr>
                      </m:sSupPr>
                      <m:e>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m:t>
                        </m:r>
                      </m:e>
                      <m: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2</m:t>
                        </m:r>
                      </m:sup>
                    </m:sSup>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847013"/>
                <a:ext cx="8229600" cy="685800"/>
              </a:xfrm>
              <a:prstGeom prst="rect">
                <a:avLst/>
              </a:prstGeom>
              <a:blipFill>
                <a:blip r:embed="rId4"/>
                <a:stretch>
                  <a:fillRect l="-616" t="-3636"/>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73003</TotalTime>
  <Words>12314</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4071</cp:revision>
  <cp:lastPrinted>2025-07-19T23:08:46Z</cp:lastPrinted>
  <dcterms:created xsi:type="dcterms:W3CDTF">2013-03-13T03:43:13Z</dcterms:created>
  <dcterms:modified xsi:type="dcterms:W3CDTF">2025-07-19T23:09:24Z</dcterms:modified>
</cp:coreProperties>
</file>